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256" r:id="rId2"/>
    <p:sldId id="260" r:id="rId3"/>
    <p:sldId id="276" r:id="rId4"/>
    <p:sldId id="282" r:id="rId5"/>
    <p:sldId id="289" r:id="rId6"/>
    <p:sldId id="279" r:id="rId7"/>
    <p:sldId id="273" r:id="rId8"/>
    <p:sldId id="285" r:id="rId9"/>
    <p:sldId id="277" r:id="rId10"/>
    <p:sldId id="270" r:id="rId11"/>
    <p:sldId id="286" r:id="rId12"/>
    <p:sldId id="280" r:id="rId13"/>
    <p:sldId id="301" r:id="rId14"/>
    <p:sldId id="281" r:id="rId15"/>
    <p:sldId id="283" r:id="rId16"/>
    <p:sldId id="296" r:id="rId17"/>
    <p:sldId id="300" r:id="rId18"/>
    <p:sldId id="297" r:id="rId19"/>
    <p:sldId id="298" r:id="rId20"/>
    <p:sldId id="299" r:id="rId21"/>
    <p:sldId id="292" r:id="rId22"/>
    <p:sldId id="293" r:id="rId23"/>
    <p:sldId id="295" r:id="rId24"/>
    <p:sldId id="294" r:id="rId25"/>
    <p:sldId id="288" r:id="rId26"/>
  </p:sldIdLst>
  <p:sldSz cx="17338675" cy="9753600"/>
  <p:notesSz cx="6858000" cy="9144000"/>
  <p:defaultTextStyle>
    <a:defPPr>
      <a:defRPr lang="en-US"/>
    </a:defPPr>
    <a:lvl1pPr marL="0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84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68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52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36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21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05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289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473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64C8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4694" autoAdjust="0"/>
  </p:normalViewPr>
  <p:slideViewPr>
    <p:cSldViewPr snapToGrid="0" showGuides="1">
      <p:cViewPr varScale="1">
        <p:scale>
          <a:sx n="115" d="100"/>
          <a:sy n="115" d="100"/>
        </p:scale>
        <p:origin x="468" y="144"/>
      </p:cViewPr>
      <p:guideLst>
        <p:guide orient="horz" pos="3072"/>
        <p:guide pos="54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80C0C-85DF-417F-8238-DB0D15743621}" type="datetimeFigureOut">
              <a:rPr lang="en-GB" smtClean="0"/>
              <a:t>15/05/2019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0A48-EDB1-4AFE-B1B7-10CE2A41649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06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474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710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7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rpora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147F-ED97-47AF-A1B3-C82A179CF7F3}" type="datetime1">
              <a:rPr lang="nl-NL" smtClean="0"/>
              <a:t>15-5-2019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‹nr.›</a:t>
            </a:fld>
            <a:endParaRPr lang="en-GB"/>
          </a:p>
        </p:txBody>
      </p:sp>
      <p:pic>
        <p:nvPicPr>
          <p:cNvPr id="9" name="Logo Larg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518" y="2275285"/>
            <a:ext cx="5462027" cy="4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56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291073" y="2286000"/>
            <a:ext cx="15183367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nl-NL" noProof="0"/>
              <a:t>Klik om stijl te bewerken</a:t>
            </a:r>
            <a:endParaRPr lang="nl-B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3000" baseline="0">
                <a:solidFill>
                  <a:srgbClr val="FFD200"/>
                </a:solidFill>
              </a:defRPr>
            </a:lvl1pPr>
            <a:lvl2pPr marL="650136" indent="0" algn="ctr">
              <a:buNone/>
              <a:defRPr sz="2844"/>
            </a:lvl2pPr>
            <a:lvl3pPr marL="1300270" indent="0" algn="ctr">
              <a:buNone/>
              <a:defRPr sz="2560"/>
            </a:lvl3pPr>
            <a:lvl4pPr marL="1950406" indent="0" algn="ctr">
              <a:buNone/>
              <a:defRPr sz="2275"/>
            </a:lvl4pPr>
            <a:lvl5pPr marL="2600542" indent="0" algn="ctr">
              <a:buNone/>
              <a:defRPr sz="2275"/>
            </a:lvl5pPr>
            <a:lvl6pPr marL="3250677" indent="0" algn="ctr">
              <a:buNone/>
              <a:defRPr sz="2275"/>
            </a:lvl6pPr>
            <a:lvl7pPr marL="3900813" indent="0" algn="ctr">
              <a:buNone/>
              <a:defRPr sz="2275"/>
            </a:lvl7pPr>
            <a:lvl8pPr marL="4550949" indent="0" algn="ctr">
              <a:buNone/>
              <a:defRPr sz="2275"/>
            </a:lvl8pPr>
            <a:lvl9pPr marL="5201083" indent="0" algn="ctr">
              <a:buNone/>
              <a:defRPr sz="2275"/>
            </a:lvl9pPr>
          </a:lstStyle>
          <a:p>
            <a:r>
              <a:rPr lang="nl-BE" noProof="0" dirty="0"/>
              <a:t>Klik om de ondertitel / presentator / datum [</a:t>
            </a:r>
            <a:r>
              <a:rPr lang="nl-BE" noProof="0" dirty="0" err="1"/>
              <a:t>dd</a:t>
            </a:r>
            <a:r>
              <a:rPr lang="nl-BE" noProof="0" dirty="0"/>
              <a:t>-mm-</a:t>
            </a:r>
            <a:r>
              <a:rPr lang="nl-BE" noProof="0" dirty="0" err="1"/>
              <a:t>yyyy</a:t>
            </a:r>
            <a:r>
              <a:rPr lang="nl-BE" noProof="0" dirty="0"/>
              <a:t>] te maken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2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10" name="Organisation Placeholder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564452" y="388531"/>
            <a:ext cx="8293992" cy="540000"/>
          </a:xfrm>
        </p:spPr>
        <p:txBody>
          <a:bodyPr anchor="b" anchorCtr="0">
            <a:normAutofit/>
          </a:bodyPr>
          <a:lstStyle>
            <a:lvl1pPr marL="0" indent="0">
              <a:lnSpc>
                <a:spcPts val="1700"/>
              </a:lnSpc>
              <a:buNone/>
              <a:defRPr sz="1400" b="1" i="0" u="sng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2pPr>
          </a:lstStyle>
          <a:p>
            <a:pPr lvl="0"/>
            <a:r>
              <a:rPr lang="nl-BE" noProof="0" dirty="0"/>
              <a:t>Klik om de organisatie stijlen te bewerken</a:t>
            </a:r>
          </a:p>
          <a:p>
            <a:pPr lvl="1"/>
            <a:r>
              <a:rPr lang="nl-BE" noProof="0"/>
              <a:t>tweede niveau</a:t>
            </a:r>
            <a:endParaRPr lang="nl-BE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2004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1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32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2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2296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3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460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4</a:t>
            </a:r>
          </a:p>
        </p:txBody>
      </p:sp>
      <p:sp>
        <p:nvSpPr>
          <p:cNvPr id="5" name="Rectangle 4" hidden="1"/>
          <p:cNvSpPr/>
          <p:nvPr userDrawn="1"/>
        </p:nvSpPr>
        <p:spPr>
          <a:xfrm>
            <a:off x="914400" y="464400"/>
            <a:ext cx="15560040" cy="4644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560"/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9" y="0"/>
            <a:ext cx="5572799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56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3" y="3246120"/>
            <a:ext cx="15183367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nl-BE" noProof="0" dirty="0"/>
              <a:t>klik om een hoofdstuktitel te maken.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2" y="7344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11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nl-BE" noProof="0" smtClean="0"/>
              <a:pPr/>
              <a:t>‹nr.›</a:t>
            </a:fld>
            <a:endParaRPr lang="nl-BE" noProof="0" dirty="0"/>
          </a:p>
        </p:txBody>
      </p:sp>
      <p:sp>
        <p:nvSpPr>
          <p:cNvPr id="10" name="Rectangle 9" hidden="1"/>
          <p:cNvSpPr/>
          <p:nvPr userDrawn="1"/>
        </p:nvSpPr>
        <p:spPr>
          <a:xfrm>
            <a:off x="914400" y="464400"/>
            <a:ext cx="15560040" cy="4644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560"/>
          </a:p>
        </p:txBody>
      </p:sp>
    </p:spTree>
    <p:extLst>
      <p:ext uri="{BB962C8B-B14F-4D97-AF65-F5344CB8AC3E}">
        <p14:creationId xmlns:p14="http://schemas.microsoft.com/office/powerpoint/2010/main" val="129473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nl-B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5825" y="1194364"/>
            <a:ext cx="15699575" cy="6696000"/>
          </a:xfrm>
        </p:spPr>
        <p:txBody>
          <a:bodyPr/>
          <a:lstStyle>
            <a:lvl1pPr defTabSz="457167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457167">
              <a:lnSpc>
                <a:spcPct val="120000"/>
              </a:lnSpc>
              <a:defRPr/>
            </a:lvl3pPr>
            <a:lvl4pPr marL="2328688" indent="-550822" defTabSz="1912795">
              <a:lnSpc>
                <a:spcPct val="120000"/>
              </a:lnSpc>
              <a:tabLst/>
              <a:defRPr/>
            </a:lvl4pPr>
            <a:lvl5pPr marL="2962053" indent="-442881" defTabSz="457167">
              <a:lnSpc>
                <a:spcPct val="120000"/>
              </a:lnSpc>
              <a:buFont typeface="Arial" panose="020B0604020202020204" pitchFamily="34" charset="0"/>
              <a:buChar char="̶"/>
              <a:defRPr/>
            </a:lvl5pPr>
          </a:lstStyle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  <a:p>
            <a:pPr lvl="3"/>
            <a:r>
              <a:rPr lang="nl-BE" noProof="0" dirty="0" err="1"/>
              <a:t>Fourth</a:t>
            </a:r>
            <a:r>
              <a:rPr lang="nl-BE" noProof="0" dirty="0"/>
              <a:t> level</a:t>
            </a:r>
          </a:p>
          <a:p>
            <a:pPr lvl="4"/>
            <a:r>
              <a:rPr lang="nl-BE" noProof="0" dirty="0" err="1"/>
              <a:t>Fifth</a:t>
            </a:r>
            <a:r>
              <a:rPr lang="nl-BE" noProof="0" dirty="0"/>
              <a:t>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70885-0B31-4E06-AE71-7E16801F2838}" type="datetime1">
              <a:rPr lang="nl-BE" noProof="0" smtClean="0"/>
              <a:t>15/05/2019</a:t>
            </a:fld>
            <a:endParaRPr lang="nl-B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‹nr.›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nl-BE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10F60-8C93-4C37-B51A-4DDAE36F7E9B}" type="datetime1">
              <a:rPr lang="nl-BE" noProof="0" smtClean="0"/>
              <a:t>15/05/2019</a:t>
            </a:fld>
            <a:endParaRPr lang="nl-B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0104438" y="1371918"/>
            <a:ext cx="6299999" cy="6498000"/>
          </a:xfrm>
        </p:spPr>
        <p:txBody>
          <a:bodyPr/>
          <a:lstStyle>
            <a:lvl1pPr marL="85719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Photo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11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nl-BE" noProof="0" smtClean="0"/>
              <a:pPr/>
              <a:t>‹nr.›</a:t>
            </a:fld>
            <a:endParaRPr lang="nl-BE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5825" y="1194364"/>
            <a:ext cx="8441999" cy="6696000"/>
          </a:xfrm>
        </p:spPr>
        <p:txBody>
          <a:bodyPr/>
          <a:lstStyle>
            <a:lvl1pPr defTabSz="457167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457167">
              <a:lnSpc>
                <a:spcPct val="120000"/>
              </a:lnSpc>
              <a:defRPr/>
            </a:lvl3pPr>
            <a:lvl4pPr defTabSz="457167">
              <a:lnSpc>
                <a:spcPct val="120000"/>
              </a:lnSpc>
              <a:defRPr/>
            </a:lvl4pPr>
            <a:lvl5pPr defTabSz="457167">
              <a:lnSpc>
                <a:spcPct val="120000"/>
              </a:lnSpc>
              <a:defRPr/>
            </a:lvl5pPr>
          </a:lstStyle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31488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nl-BE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94B6-17DF-4759-A7A5-128AFEA77F2C}" type="datetime1">
              <a:rPr lang="nl-BE" noProof="0" smtClean="0"/>
              <a:t>15/05/2019</a:t>
            </a:fld>
            <a:endParaRPr lang="nl-BE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‹nr.›</a:t>
            </a:fld>
            <a:endParaRPr lang="nl-BE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52040" y="1371600"/>
            <a:ext cx="15480000" cy="65016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37451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384-1200-4D40-BEF0-3A17A1F906F4}" type="datetime1">
              <a:rPr lang="nl-NL" noProof="0" smtClean="0"/>
              <a:t>15-5-2019</a:t>
            </a:fld>
            <a:endParaRPr lang="nl-NL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7" name="Covering Background"/>
          <p:cNvSpPr/>
          <p:nvPr userDrawn="1"/>
        </p:nvSpPr>
        <p:spPr>
          <a:xfrm>
            <a:off x="-1" y="0"/>
            <a:ext cx="17337600" cy="975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560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17337600" cy="9753600"/>
          </a:xfrm>
        </p:spPr>
        <p:txBody>
          <a:bodyPr/>
          <a:lstStyle>
            <a:lvl1pPr marL="85719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294941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560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9215999" y="3096007"/>
            <a:ext cx="7257600" cy="1717969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Klik om de namen van </a:t>
            </a:r>
            <a:r>
              <a:rPr lang="nl-NL" dirty="0" err="1"/>
              <a:t>social</a:t>
            </a:r>
            <a:r>
              <a:rPr lang="nl-NL" dirty="0"/>
              <a:t> media in te typen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3" y="1743240"/>
            <a:ext cx="7419544" cy="5769600"/>
          </a:xfrm>
        </p:spPr>
        <p:txBody>
          <a:bodyPr anchor="t" anchorCtr="0">
            <a:noAutofit/>
          </a:bodyPr>
          <a:lstStyle>
            <a:lvl1pPr algn="l">
              <a:lnSpc>
                <a:spcPts val="3500"/>
              </a:lnSpc>
              <a:defRPr sz="2500" u="none" cap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n-lt"/>
              </a:defRPr>
            </a:lvl1pPr>
          </a:lstStyle>
          <a:p>
            <a:r>
              <a:rPr lang="nl-BE" noProof="0" dirty="0"/>
              <a:t>Klik om de gegevens van de presentator in </a:t>
            </a:r>
            <a:r>
              <a:rPr lang="nl-BE" noProof="0"/>
              <a:t>te typen</a:t>
            </a:r>
            <a:endParaRPr lang="nl-BE" noProof="0" dirty="0"/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2" y="1828800"/>
            <a:ext cx="15012000" cy="59997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9" y="0"/>
            <a:ext cx="5572799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8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9" y="136033"/>
            <a:ext cx="15705281" cy="86369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nl-BE" noProof="0" dirty="0"/>
              <a:t>Klik om de stijl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11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70D1A-A3AB-4E9F-892E-C45B5A80FDBF}" type="datetime1">
              <a:rPr lang="nl-BE" noProof="0" smtClean="0"/>
              <a:t>15/05/2019</a:t>
            </a:fld>
            <a:endParaRPr lang="nl-B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41" y="8994423"/>
            <a:ext cx="8353563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11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nl-BE" noProof="0" smtClean="0"/>
              <a:pPr/>
              <a:t>‹nr.›</a:t>
            </a:fld>
            <a:endParaRPr lang="nl-BE" noProof="0" dirty="0"/>
          </a:p>
        </p:txBody>
      </p:sp>
      <p:sp>
        <p:nvSpPr>
          <p:cNvPr id="7" name="Title positioning box" hidden="1"/>
          <p:cNvSpPr/>
          <p:nvPr userDrawn="1"/>
        </p:nvSpPr>
        <p:spPr>
          <a:xfrm>
            <a:off x="927268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8" name="Text positoning box" hidden="1"/>
          <p:cNvSpPr/>
          <p:nvPr userDrawn="1"/>
        </p:nvSpPr>
        <p:spPr>
          <a:xfrm>
            <a:off x="927268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9" name="Logo positioning box" hidden="1"/>
          <p:cNvSpPr/>
          <p:nvPr userDrawn="1"/>
        </p:nvSpPr>
        <p:spPr>
          <a:xfrm flipV="1">
            <a:off x="928805" y="7878850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7" y="7906160"/>
            <a:ext cx="2308379" cy="1847440"/>
          </a:xfrm>
          <a:prstGeom prst="rect">
            <a:avLst/>
          </a:prstGeom>
        </p:spPr>
      </p:pic>
      <p:sp>
        <p:nvSpPr>
          <p:cNvPr id="12" name="Text positoning box" hidden="1"/>
          <p:cNvSpPr/>
          <p:nvPr userDrawn="1"/>
        </p:nvSpPr>
        <p:spPr>
          <a:xfrm>
            <a:off x="9172106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13" name="Text positoning box" hidden="1"/>
          <p:cNvSpPr/>
          <p:nvPr userDrawn="1"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73" r:id="rId3"/>
    <p:sldLayoutId id="2147483662" r:id="rId4"/>
    <p:sldLayoutId id="2147483674" r:id="rId5"/>
    <p:sldLayoutId id="2147483666" r:id="rId6"/>
    <p:sldLayoutId id="2147483675" r:id="rId7"/>
    <p:sldLayoutId id="2147483676" r:id="rId8"/>
  </p:sldLayoutIdLst>
  <p:hf hdr="0" ftr="0" dt="0"/>
  <p:txStyles>
    <p:titleStyle>
      <a:lvl1pPr algn="l" defTabSz="1300270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536535" indent="-450815" algn="l" defTabSz="130027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69900" indent="-450815" algn="l" defTabSz="45716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1755643" indent="-449967" algn="l" defTabSz="130027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343" indent="-550822" algn="l" defTabSz="130027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130" indent="-1158790" algn="l" defTabSz="130027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45" indent="-325068" algn="l" defTabSz="130027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881" indent="-325068" algn="l" defTabSz="130027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15" indent="-325068" algn="l" defTabSz="130027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51" indent="-325068" algn="l" defTabSz="130027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6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0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06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42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77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13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49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083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Path</a:t>
            </a:r>
            <a:r>
              <a:rPr lang="nl-NL" dirty="0"/>
              <a:t> planner voor inventaris met autonome drone</a:t>
            </a:r>
          </a:p>
        </p:txBody>
      </p:sp>
      <p:sp>
        <p:nvSpPr>
          <p:cNvPr id="18" name="Ondertitel 1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Eindpresentatie – drone1</a:t>
            </a:r>
          </a:p>
        </p:txBody>
      </p:sp>
    </p:spTree>
    <p:extLst>
      <p:ext uri="{BB962C8B-B14F-4D97-AF65-F5344CB8AC3E}">
        <p14:creationId xmlns:p14="http://schemas.microsoft.com/office/powerpoint/2010/main" val="3355618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uitbreidingen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10</a:t>
            </a:fld>
            <a:endParaRPr lang="nl-BE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18BE7AC-9F89-4359-A96A-482005084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20" y="960798"/>
            <a:ext cx="12165123" cy="879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5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u="none" dirty="0"/>
              <a:t>Technologieën</a:t>
            </a:r>
            <a:endParaRPr lang="nl-NL" u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59474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Leaflet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8140829"/>
          </a:xfrm>
        </p:spPr>
        <p:txBody>
          <a:bodyPr>
            <a:normAutofit fontScale="77500" lnSpcReduction="20000"/>
          </a:bodyPr>
          <a:lstStyle/>
          <a:p>
            <a:r>
              <a:rPr lang="nl-NL" dirty="0"/>
              <a:t>Javascript bibliotheek voor interactieve kaarten</a:t>
            </a:r>
          </a:p>
          <a:p>
            <a:r>
              <a:rPr lang="nl-NL" dirty="0"/>
              <a:t>Geïntegreerd als </a:t>
            </a:r>
            <a:r>
              <a:rPr lang="nl-NL" dirty="0" err="1"/>
              <a:t>Angular</a:t>
            </a:r>
            <a:r>
              <a:rPr lang="nl-NL" dirty="0"/>
              <a:t> Directive</a:t>
            </a:r>
          </a:p>
          <a:p>
            <a:r>
              <a:rPr lang="nl-NL" dirty="0" err="1"/>
              <a:t>Plugins</a:t>
            </a:r>
            <a:r>
              <a:rPr lang="nl-NL" dirty="0"/>
              <a:t>: live data, </a:t>
            </a:r>
            <a:r>
              <a:rPr lang="nl-NL" dirty="0" err="1"/>
              <a:t>drawing</a:t>
            </a:r>
            <a:r>
              <a:rPr lang="nl-NL" dirty="0"/>
              <a:t>, </a:t>
            </a:r>
            <a:r>
              <a:rPr lang="nl-NL" dirty="0" err="1"/>
              <a:t>heatmaps</a:t>
            </a:r>
            <a:r>
              <a:rPr lang="nl-NL" dirty="0"/>
              <a:t> …</a:t>
            </a:r>
          </a:p>
          <a:p>
            <a:r>
              <a:rPr lang="nl-NL" dirty="0"/>
              <a:t>Mobile: </a:t>
            </a:r>
            <a:r>
              <a:rPr lang="nl-NL" dirty="0" err="1"/>
              <a:t>touch</a:t>
            </a:r>
            <a:r>
              <a:rPr lang="nl-NL" dirty="0"/>
              <a:t>, </a:t>
            </a:r>
            <a:r>
              <a:rPr lang="nl-NL" dirty="0" err="1"/>
              <a:t>gestures</a:t>
            </a:r>
            <a:r>
              <a:rPr lang="nl-NL" dirty="0"/>
              <a:t>, </a:t>
            </a:r>
            <a:r>
              <a:rPr lang="nl-NL" dirty="0" err="1"/>
              <a:t>scaling</a:t>
            </a:r>
            <a:r>
              <a:rPr lang="nl-NL" dirty="0"/>
              <a:t> …</a:t>
            </a:r>
          </a:p>
          <a:p>
            <a:endParaRPr lang="nl-NL" dirty="0"/>
          </a:p>
          <a:p>
            <a:r>
              <a:rPr lang="nl-NL" dirty="0"/>
              <a:t>Werking</a:t>
            </a:r>
          </a:p>
          <a:p>
            <a:pPr lvl="1"/>
            <a:r>
              <a:rPr lang="nl-NL" dirty="0"/>
              <a:t>Map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/>
              <a:t>Layers</a:t>
            </a:r>
            <a:endParaRPr lang="nl-NL" dirty="0"/>
          </a:p>
          <a:p>
            <a:pPr lvl="3"/>
            <a:r>
              <a:rPr lang="nl-NL" dirty="0">
                <a:sym typeface="Wingdings" panose="05000000000000000000" pitchFamily="2" charset="2"/>
              </a:rPr>
              <a:t>Image </a:t>
            </a:r>
            <a:r>
              <a:rPr lang="nl-NL" dirty="0" err="1">
                <a:sym typeface="Wingdings" panose="05000000000000000000" pitchFamily="2" charset="2"/>
              </a:rPr>
              <a:t>Layer</a:t>
            </a:r>
            <a:endParaRPr lang="nl-NL" dirty="0">
              <a:sym typeface="Wingdings" panose="05000000000000000000" pitchFamily="2" charset="2"/>
            </a:endParaRPr>
          </a:p>
          <a:p>
            <a:pPr lvl="3"/>
            <a:r>
              <a:rPr lang="nl-NL" dirty="0">
                <a:sym typeface="Wingdings" panose="05000000000000000000" pitchFamily="2" charset="2"/>
              </a:rPr>
              <a:t>UI </a:t>
            </a:r>
            <a:r>
              <a:rPr lang="nl-NL" dirty="0" err="1">
                <a:sym typeface="Wingdings" panose="05000000000000000000" pitchFamily="2" charset="2"/>
              </a:rPr>
              <a:t>Layer</a:t>
            </a:r>
            <a:endParaRPr lang="nl-NL" dirty="0">
              <a:sym typeface="Wingdings" panose="05000000000000000000" pitchFamily="2" charset="2"/>
            </a:endParaRPr>
          </a:p>
          <a:p>
            <a:pPr lvl="3"/>
            <a:r>
              <a:rPr lang="nl-NL" dirty="0" err="1">
                <a:sym typeface="Wingdings" panose="05000000000000000000" pitchFamily="2" charset="2"/>
              </a:rPr>
              <a:t>GeoJSON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Layer</a:t>
            </a:r>
            <a:endParaRPr lang="nl-NL" dirty="0">
              <a:sym typeface="Wingdings" panose="05000000000000000000" pitchFamily="2" charset="2"/>
            </a:endParaRPr>
          </a:p>
          <a:p>
            <a:pPr lvl="4"/>
            <a:r>
              <a:rPr lang="nl-NL" dirty="0">
                <a:sym typeface="Wingdings" panose="05000000000000000000" pitchFamily="2" charset="2"/>
              </a:rPr>
              <a:t>Standaardformaat geometrische figuren </a:t>
            </a:r>
          </a:p>
          <a:p>
            <a:pPr lvl="4"/>
            <a:r>
              <a:rPr lang="nl-NL" dirty="0">
                <a:sym typeface="Wingdings" panose="05000000000000000000" pitchFamily="2" charset="2"/>
              </a:rPr>
              <a:t>Rechtstreeks opslaan/ophalen uit database</a:t>
            </a:r>
          </a:p>
          <a:p>
            <a:pPr lvl="3"/>
            <a:r>
              <a:rPr lang="nl-NL" dirty="0"/>
              <a:t>…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12</a:t>
            </a:fld>
            <a:endParaRPr lang="nl-BE" noProof="0" dirty="0"/>
          </a:p>
        </p:txBody>
      </p:sp>
      <p:pic>
        <p:nvPicPr>
          <p:cNvPr id="1026" name="Picture 2" descr="Leaflet">
            <a:extLst>
              <a:ext uri="{FF2B5EF4-FFF2-40B4-BE49-F238E27FC236}">
                <a16:creationId xmlns:a16="http://schemas.microsoft.com/office/drawing/2014/main" id="{935F248C-EC78-484A-9965-3704D191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5676" y="209927"/>
            <a:ext cx="4323749" cy="114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leaflet js">
            <a:extLst>
              <a:ext uri="{FF2B5EF4-FFF2-40B4-BE49-F238E27FC236}">
                <a16:creationId xmlns:a16="http://schemas.microsoft.com/office/drawing/2014/main" id="{20D2E6E3-A6A6-4F7D-A8BA-7CB0BF0AA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713" y="2884516"/>
            <a:ext cx="4457700" cy="26746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197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 err="1"/>
              <a:t>mqtt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5826" y="1277263"/>
            <a:ext cx="15676574" cy="6653079"/>
          </a:xfrm>
        </p:spPr>
        <p:txBody>
          <a:bodyPr>
            <a:normAutofit/>
          </a:bodyPr>
          <a:lstStyle/>
          <a:p>
            <a:r>
              <a:rPr lang="nl-BE" sz="4400" dirty="0"/>
              <a:t>Machine-naar-machine verbindingsprotocol</a:t>
            </a:r>
          </a:p>
          <a:p>
            <a:r>
              <a:rPr lang="nl-BE" sz="4400" dirty="0" err="1"/>
              <a:t>Publish-subscribe</a:t>
            </a:r>
            <a:r>
              <a:rPr lang="nl-BE" sz="4400" dirty="0"/>
              <a:t> model</a:t>
            </a:r>
          </a:p>
          <a:p>
            <a:pPr lvl="1"/>
            <a:r>
              <a:rPr lang="nl-BE" sz="4400" dirty="0"/>
              <a:t>Server: MQTT-broker (</a:t>
            </a:r>
            <a:r>
              <a:rPr lang="nl-BE" sz="4400" dirty="0" err="1"/>
              <a:t>mosquitto</a:t>
            </a:r>
            <a:r>
              <a:rPr lang="nl-BE" sz="4400" dirty="0"/>
              <a:t>)</a:t>
            </a:r>
          </a:p>
          <a:p>
            <a:pPr lvl="1"/>
            <a:r>
              <a:rPr lang="nl-BE" sz="4400" dirty="0" err="1"/>
              <a:t>Clients</a:t>
            </a:r>
            <a:r>
              <a:rPr lang="nl-BE" sz="4400" dirty="0"/>
              <a:t>: </a:t>
            </a:r>
            <a:r>
              <a:rPr lang="nl-BE" sz="4400" dirty="0" err="1"/>
              <a:t>IoT</a:t>
            </a:r>
            <a:r>
              <a:rPr lang="nl-BE" sz="4400" dirty="0"/>
              <a:t> </a:t>
            </a:r>
            <a:r>
              <a:rPr lang="nl-BE" sz="4400" dirty="0" err="1"/>
              <a:t>devices</a:t>
            </a:r>
            <a:r>
              <a:rPr lang="nl-BE" sz="4400" dirty="0"/>
              <a:t> &amp; applicatie </a:t>
            </a:r>
            <a:r>
              <a:rPr lang="nl-BE" sz="4400" dirty="0" err="1"/>
              <a:t>back-end</a:t>
            </a:r>
            <a:endParaRPr lang="nl-BE" sz="4400" dirty="0"/>
          </a:p>
          <a:p>
            <a:r>
              <a:rPr lang="nl-BE" sz="4400" dirty="0"/>
              <a:t>MQTT </a:t>
            </a:r>
            <a:r>
              <a:rPr lang="nl-BE" sz="4400" dirty="0" err="1"/>
              <a:t>Transmition</a:t>
            </a:r>
            <a:endParaRPr lang="nl-BE" sz="4400" dirty="0"/>
          </a:p>
          <a:p>
            <a:pPr lvl="2"/>
            <a:r>
              <a:rPr lang="nl-BE" sz="4400" dirty="0"/>
              <a:t>Topics</a:t>
            </a:r>
          </a:p>
          <a:p>
            <a:pPr lvl="2"/>
            <a:r>
              <a:rPr lang="nl-BE" sz="4400" dirty="0"/>
              <a:t>Message</a:t>
            </a:r>
            <a:r>
              <a:rPr lang="nl-BE" sz="4400" dirty="0">
                <a:sym typeface="Wingdings" panose="05000000000000000000" pitchFamily="2" charset="2"/>
              </a:rPr>
              <a:t>	+ QoS</a:t>
            </a:r>
            <a:endParaRPr lang="nl-NL" sz="4400" dirty="0"/>
          </a:p>
          <a:p>
            <a:endParaRPr lang="nl-NL" sz="4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13</a:t>
            </a:fld>
            <a:endParaRPr lang="nl-BE" noProof="0" dirty="0"/>
          </a:p>
        </p:txBody>
      </p:sp>
      <p:pic>
        <p:nvPicPr>
          <p:cNvPr id="1028" name="Picture 4" descr="Afbeeldingsresultaat voor mqtt">
            <a:extLst>
              <a:ext uri="{FF2B5EF4-FFF2-40B4-BE49-F238E27FC236}">
                <a16:creationId xmlns:a16="http://schemas.microsoft.com/office/drawing/2014/main" id="{FFAA7451-D1CE-4CE4-BB09-5A1FE5083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4533" y="132565"/>
            <a:ext cx="4389075" cy="305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0480D70-054E-486B-A3E8-1C04CC3EAE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30"/>
          <a:stretch/>
        </p:blipFill>
        <p:spPr>
          <a:xfrm>
            <a:off x="7323921" y="4500634"/>
            <a:ext cx="8840176" cy="49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Node-RED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5826" y="1277263"/>
            <a:ext cx="15676574" cy="3846287"/>
          </a:xfrm>
        </p:spPr>
        <p:txBody>
          <a:bodyPr>
            <a:normAutofit/>
          </a:bodyPr>
          <a:lstStyle/>
          <a:p>
            <a:r>
              <a:rPr lang="nl-NL" sz="4400" dirty="0"/>
              <a:t>Flow-gebaseerd visueel programmeren voor </a:t>
            </a:r>
            <a:r>
              <a:rPr lang="nl-NL" sz="4400" dirty="0" err="1"/>
              <a:t>IoT</a:t>
            </a:r>
            <a:r>
              <a:rPr lang="nl-NL" sz="4400" dirty="0"/>
              <a:t> </a:t>
            </a:r>
          </a:p>
          <a:p>
            <a:r>
              <a:rPr lang="nl-NL" sz="4400" dirty="0"/>
              <a:t>Eenvoudig data uitwisselen tussen verschillende protocollen</a:t>
            </a:r>
          </a:p>
          <a:p>
            <a:r>
              <a:rPr lang="nl-NL" sz="4400" dirty="0"/>
              <a:t>Ondersteuning eindpunten: MQTT, HTTP, </a:t>
            </a:r>
            <a:r>
              <a:rPr lang="nl-NL" sz="4400" dirty="0" err="1"/>
              <a:t>WebSocket</a:t>
            </a:r>
            <a:r>
              <a:rPr lang="nl-NL" sz="4400" dirty="0"/>
              <a:t>,…</a:t>
            </a:r>
          </a:p>
          <a:p>
            <a:endParaRPr lang="nl-NL" sz="4400" dirty="0"/>
          </a:p>
          <a:p>
            <a:endParaRPr lang="nl-NL" sz="4400" dirty="0"/>
          </a:p>
          <a:p>
            <a:endParaRPr lang="nl-NL" sz="4400" dirty="0"/>
          </a:p>
          <a:p>
            <a:endParaRPr lang="nl-NL" sz="4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14</a:t>
            </a:fld>
            <a:endParaRPr lang="nl-BE" noProof="0" dirty="0"/>
          </a:p>
        </p:txBody>
      </p:sp>
      <p:pic>
        <p:nvPicPr>
          <p:cNvPr id="2050" name="Picture 2" descr="Afbeeldingsresultaat voor node red">
            <a:extLst>
              <a:ext uri="{FF2B5EF4-FFF2-40B4-BE49-F238E27FC236}">
                <a16:creationId xmlns:a16="http://schemas.microsoft.com/office/drawing/2014/main" id="{6B22F2F1-B9CC-4E3D-89D7-32292CF90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34" y="4641208"/>
            <a:ext cx="4569197" cy="253221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DF440D8-C457-467B-A973-D29DADBD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84" y="4061704"/>
            <a:ext cx="10259857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04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Pathfinding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Origineel Dijkstra</a:t>
            </a:r>
          </a:p>
          <a:p>
            <a:r>
              <a:rPr lang="nl-NL" dirty="0"/>
              <a:t>Elk coördinaat =  een knoop</a:t>
            </a:r>
          </a:p>
          <a:p>
            <a:r>
              <a:rPr lang="nl-NL" dirty="0"/>
              <a:t>Elke knoop verbonden met zijn buren</a:t>
            </a:r>
          </a:p>
          <a:p>
            <a:r>
              <a:rPr lang="nl-NL" dirty="0"/>
              <a:t>Verbinding naar obstakel gewicht = ∞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15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3522922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3C28-8AD9-444B-A752-3BC1007D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Dijkstra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066F-C870-4E0B-BF6F-E6B0EEE2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16</a:t>
            </a:fld>
            <a:endParaRPr lang="nl-BE" noProof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CEEE43C-5769-4927-89CA-1C7D3075A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69" y="1264722"/>
            <a:ext cx="10212780" cy="7224156"/>
          </a:xfrm>
        </p:spPr>
      </p:pic>
    </p:spTree>
    <p:extLst>
      <p:ext uri="{BB962C8B-B14F-4D97-AF65-F5344CB8AC3E}">
        <p14:creationId xmlns:p14="http://schemas.microsoft.com/office/powerpoint/2010/main" val="3493135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1178A-BF23-485B-9063-2BD23830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Dijkstra in de </a:t>
            </a:r>
            <a:r>
              <a:rPr lang="en-GB" dirty="0" err="1"/>
              <a:t>praktijk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DF91F-6D21-46B2-BF06-2AB97A55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17</a:t>
            </a:fld>
            <a:endParaRPr lang="nl-BE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7DC685-A434-4C46-BBBB-1D3357BB5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20" t="16742" r="2536" b="40858"/>
          <a:stretch/>
        </p:blipFill>
        <p:spPr>
          <a:xfrm>
            <a:off x="6670796" y="999726"/>
            <a:ext cx="9864604" cy="3964160"/>
          </a:xfrm>
          <a:prstGeom prst="rect">
            <a:avLst/>
          </a:prstGeom>
        </p:spPr>
      </p:pic>
      <p:pic>
        <p:nvPicPr>
          <p:cNvPr id="5" name="Afbeelding 6">
            <a:extLst>
              <a:ext uri="{FF2B5EF4-FFF2-40B4-BE49-F238E27FC236}">
                <a16:creationId xmlns:a16="http://schemas.microsoft.com/office/drawing/2014/main" id="{2E251906-4CE0-4AA8-B539-783C57909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19" y="999726"/>
            <a:ext cx="4905663" cy="5179523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7D4F48F2-B1EC-4497-8744-29FA4751620B}"/>
              </a:ext>
            </a:extLst>
          </p:cNvPr>
          <p:cNvSpPr/>
          <p:nvPr/>
        </p:nvSpPr>
        <p:spPr>
          <a:xfrm>
            <a:off x="10308483" y="4741455"/>
            <a:ext cx="2588821" cy="2875588"/>
          </a:xfrm>
          <a:prstGeom prst="mathMultiply">
            <a:avLst/>
          </a:prstGeom>
          <a:solidFill>
            <a:srgbClr val="C00000"/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F4042736-EADA-424E-8EB5-7D5EE82CA57A}"/>
              </a:ext>
            </a:extLst>
          </p:cNvPr>
          <p:cNvSpPr/>
          <p:nvPr/>
        </p:nvSpPr>
        <p:spPr>
          <a:xfrm rot="20883596">
            <a:off x="3311522" y="6651321"/>
            <a:ext cx="1115429" cy="1059530"/>
          </a:xfrm>
          <a:prstGeom prst="diagStripe">
            <a:avLst>
              <a:gd name="adj" fmla="val 49026"/>
            </a:avLst>
          </a:prstGeom>
          <a:solidFill>
            <a:srgbClr val="92D050"/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6E6D7F3D-B180-416D-A93A-B0511F64AC70}"/>
              </a:ext>
            </a:extLst>
          </p:cNvPr>
          <p:cNvSpPr/>
          <p:nvPr/>
        </p:nvSpPr>
        <p:spPr>
          <a:xfrm rot="6697315">
            <a:off x="2717772" y="6796078"/>
            <a:ext cx="751562" cy="978248"/>
          </a:xfrm>
          <a:prstGeom prst="diagStripe">
            <a:avLst/>
          </a:prstGeom>
          <a:solidFill>
            <a:srgbClr val="92D050"/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BCDA3-C14C-4A86-A81B-13FF379B1E50}"/>
              </a:ext>
            </a:extLst>
          </p:cNvPr>
          <p:cNvSpPr txBox="1"/>
          <p:nvPr/>
        </p:nvSpPr>
        <p:spPr>
          <a:xfrm>
            <a:off x="10308483" y="7615576"/>
            <a:ext cx="2492680" cy="89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800" dirty="0" err="1"/>
              <a:t>Te</a:t>
            </a:r>
            <a:r>
              <a:rPr lang="en-GB" sz="4800" dirty="0"/>
              <a:t> </a:t>
            </a:r>
            <a:r>
              <a:rPr lang="en-GB" sz="4800" dirty="0" err="1"/>
              <a:t>traag</a:t>
            </a:r>
            <a:endParaRPr lang="nl-BE" sz="4800" dirty="0"/>
          </a:p>
        </p:txBody>
      </p:sp>
    </p:spTree>
    <p:extLst>
      <p:ext uri="{BB962C8B-B14F-4D97-AF65-F5344CB8AC3E}">
        <p14:creationId xmlns:p14="http://schemas.microsoft.com/office/powerpoint/2010/main" val="2872244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C0B35-9337-47B4-AD05-F343D6C5A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Dijkstra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6AEC3-25A9-4613-82DA-DB3AB63A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Optimalisatie</a:t>
            </a:r>
            <a:r>
              <a:rPr lang="en-GB" dirty="0"/>
              <a:t>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Priorityqueue: </a:t>
            </a:r>
            <a:r>
              <a:rPr lang="nl-BE" dirty="0"/>
              <a:t>nabijgelegen</a:t>
            </a:r>
            <a:r>
              <a:rPr lang="en-GB" dirty="0"/>
              <a:t> </a:t>
            </a:r>
            <a:r>
              <a:rPr lang="nl-BE" dirty="0"/>
              <a:t>knopen</a:t>
            </a:r>
            <a:r>
              <a:rPr lang="en-GB" dirty="0"/>
              <a:t> </a:t>
            </a:r>
            <a:r>
              <a:rPr lang="nl-BE" dirty="0"/>
              <a:t>vooraan</a:t>
            </a:r>
            <a:r>
              <a:rPr lang="en-GB" dirty="0"/>
              <a:t> in de </a:t>
            </a:r>
            <a:r>
              <a:rPr lang="nl-BE" dirty="0"/>
              <a:t>lijst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C828D-F8BC-4D6D-9C5B-85CC151B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18</a:t>
            </a:fld>
            <a:endParaRPr lang="nl-BE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E1453D-7CC4-496C-AD7C-287F581FE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03" y="2229321"/>
            <a:ext cx="4855749" cy="168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1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FB42-0285-4A22-AA93-9DB1E247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A*</a:t>
            </a:r>
            <a:endParaRPr lang="nl-B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6E896B-5EED-47FE-8552-18D368D0B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63" y="1223646"/>
            <a:ext cx="10317148" cy="730630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E8E75-EAC4-41DF-B89A-4BF7FA1C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19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2444615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Backlog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60186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7ECF-162B-4709-A977-B39770D6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Knopen reduceren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4E045-1E1A-4A15-AB2B-0ADDE0823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Knopen dynamisch opbouwen</a:t>
            </a:r>
          </a:p>
          <a:p>
            <a:endParaRPr lang="en-GB" dirty="0"/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DF768-1B95-489E-8F90-10706F86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20</a:t>
            </a:fld>
            <a:endParaRPr lang="nl-BE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104DB-3515-45AA-9B2F-13496DA2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001" y="2310185"/>
            <a:ext cx="8748672" cy="624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25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u="none" dirty="0"/>
              <a:t>Features</a:t>
            </a:r>
            <a:endParaRPr lang="nl-NL" u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21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8178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Kaarten interactief ontwerpen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22</a:t>
            </a:fld>
            <a:endParaRPr lang="nl-BE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EA89B09-8916-44DA-8675-F09909EEE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88" y="1055153"/>
            <a:ext cx="11575098" cy="764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34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Vliegpaden valideren &amp; corrigeren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23</a:t>
            </a:fld>
            <a:endParaRPr lang="nl-BE" noProof="0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99ACE0B2-8C1B-4126-9ABF-4F8F29F71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5" y="1012996"/>
            <a:ext cx="12041184" cy="845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04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Producten scannen met oriëntatie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24</a:t>
            </a:fld>
            <a:endParaRPr lang="nl-BE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E457D9B-2F8B-4C39-8900-A3BD7B72C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323" y="1109303"/>
            <a:ext cx="11904027" cy="835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79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AD897CF-558C-4ADA-B67C-D002D883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25</a:t>
            </a:fld>
            <a:endParaRPr lang="nl-BE" noProof="0" dirty="0"/>
          </a:p>
        </p:txBody>
      </p:sp>
      <p:pic>
        <p:nvPicPr>
          <p:cNvPr id="1026" name="Picture 2" descr="Afbeeldingsresultaat voor question">
            <a:extLst>
              <a:ext uri="{FF2B5EF4-FFF2-40B4-BE49-F238E27FC236}">
                <a16:creationId xmlns:a16="http://schemas.microsoft.com/office/drawing/2014/main" id="{110B871F-7EC5-4823-A72F-8E4257EDB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99" y="1774434"/>
            <a:ext cx="10723676" cy="560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fbeeldingsresultaat voor a* gif">
            <a:extLst>
              <a:ext uri="{FF2B5EF4-FFF2-40B4-BE49-F238E27FC236}">
                <a16:creationId xmlns:a16="http://schemas.microsoft.com/office/drawing/2014/main" id="{32936229-0D65-4673-8745-B0A2D3BDE1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9075040"/>
            <a:ext cx="270320" cy="26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492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00FC4C-3E45-4ABC-8C16-0A4F49E9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Responsive</a:t>
            </a:r>
            <a:r>
              <a:rPr lang="nl-BE" dirty="0"/>
              <a:t> webapplicatie</a:t>
            </a:r>
          </a:p>
          <a:p>
            <a:r>
              <a:rPr lang="nl-BE" dirty="0"/>
              <a:t>Drone aansturen via MQTT</a:t>
            </a:r>
          </a:p>
          <a:p>
            <a:r>
              <a:rPr lang="nl-BE" dirty="0"/>
              <a:t>Pad construeren</a:t>
            </a:r>
          </a:p>
          <a:p>
            <a:r>
              <a:rPr lang="nl-BE" dirty="0" err="1"/>
              <a:t>Products</a:t>
            </a:r>
            <a:r>
              <a:rPr lang="nl-BE" dirty="0"/>
              <a:t> inlezen in databank</a:t>
            </a:r>
          </a:p>
          <a:p>
            <a:r>
              <a:rPr lang="nl-BE" dirty="0"/>
              <a:t>Dummy drone </a:t>
            </a:r>
          </a:p>
          <a:p>
            <a:r>
              <a:rPr lang="nl-BE" dirty="0"/>
              <a:t>Camera feed </a:t>
            </a:r>
          </a:p>
          <a:p>
            <a:r>
              <a:rPr lang="nl-BE" dirty="0"/>
              <a:t>Alerts en correcties</a:t>
            </a:r>
          </a:p>
          <a:p>
            <a:r>
              <a:rPr lang="nl-BE" dirty="0"/>
              <a:t>Eventueel mobiele app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185830C-2E86-406D-B873-75291F10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3</a:t>
            </a:fld>
            <a:endParaRPr lang="nl-BE" noProof="0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904822-C126-4AF6-A15A-E578A97F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3" y="136525"/>
            <a:ext cx="15705137" cy="863600"/>
          </a:xfrm>
        </p:spPr>
        <p:txBody>
          <a:bodyPr/>
          <a:lstStyle/>
          <a:p>
            <a:r>
              <a:rPr lang="nl-NL" dirty="0"/>
              <a:t>Originele </a:t>
            </a:r>
            <a:r>
              <a:rPr lang="nl-NL" dirty="0" err="1"/>
              <a:t>Backlog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3818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A96173-F689-4808-B004-F456C0C2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implementatie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F938B2-87B3-4268-BF55-C18587BEE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Front-end</a:t>
            </a:r>
          </a:p>
          <a:p>
            <a:pPr lvl="1"/>
            <a:r>
              <a:rPr lang="nl-BE" dirty="0"/>
              <a:t>HTML5 canvas </a:t>
            </a:r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/>
              <a:t>Leaflet</a:t>
            </a:r>
          </a:p>
          <a:p>
            <a:r>
              <a:rPr lang="nl-BE" dirty="0" err="1"/>
              <a:t>Back-end</a:t>
            </a:r>
            <a:endParaRPr lang="nl-BE" dirty="0"/>
          </a:p>
          <a:p>
            <a:pPr lvl="1"/>
            <a:r>
              <a:rPr lang="nl-BE" dirty="0"/>
              <a:t>Dijkstra </a:t>
            </a:r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/>
              <a:t>A* + optimalisaties</a:t>
            </a:r>
          </a:p>
          <a:p>
            <a:pPr lvl="1"/>
            <a:r>
              <a:rPr lang="nl-BE" dirty="0"/>
              <a:t>Node-RED</a:t>
            </a:r>
          </a:p>
          <a:p>
            <a:r>
              <a:rPr lang="nl-BE" dirty="0" err="1"/>
              <a:t>Mockup</a:t>
            </a:r>
            <a:r>
              <a:rPr lang="nl-BE" dirty="0"/>
              <a:t> drone</a:t>
            </a:r>
          </a:p>
          <a:p>
            <a:pPr lvl="1"/>
            <a:r>
              <a:rPr lang="nl-BE" dirty="0"/>
              <a:t>Communicatie drone </a:t>
            </a:r>
            <a:r>
              <a:rPr lang="nl-BE" dirty="0">
                <a:sym typeface="Wingdings" panose="05000000000000000000" pitchFamily="2" charset="2"/>
              </a:rPr>
              <a:t> </a:t>
            </a:r>
            <a:r>
              <a:rPr lang="nl-BE" dirty="0" err="1">
                <a:sym typeface="Wingdings" panose="05000000000000000000" pitchFamily="2" charset="2"/>
              </a:rPr>
              <a:t>back-end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>
                <a:sym typeface="Wingdings" panose="05000000000000000000" pitchFamily="2" charset="2"/>
              </a:rPr>
              <a:t>Afzonderlijke entiteit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446FAA7-888F-4C6A-8361-C8D8487F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4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395508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UI/UX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88213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AB44A4-83D4-42BC-8BA1-0D380EAB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Simulator Prototype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3C8AAE-F647-49B5-9E25-2C8C4611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6</a:t>
            </a:fld>
            <a:endParaRPr lang="nl-BE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17B6465-71B9-40E5-A4C9-1DF798698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37" y="1295301"/>
            <a:ext cx="7393624" cy="780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00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7</a:t>
            </a:fld>
            <a:endParaRPr lang="nl-BE" noProof="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686C438A-B73E-4768-A795-647C0EC7D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33" y="1430741"/>
            <a:ext cx="5826336" cy="7772242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FCFD0DBA-93D3-4313-9427-93351BCF5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872" y="3575267"/>
            <a:ext cx="3165591" cy="5627716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50CC736B-AD8D-4A3F-9E48-CCDCE1CE8C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693"/>
          <a:stretch/>
        </p:blipFill>
        <p:spPr>
          <a:xfrm>
            <a:off x="431433" y="2560323"/>
            <a:ext cx="6518333" cy="43198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5E14AD8D-6ADC-40AA-89AD-4D8D467BD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eindresultaat</a:t>
            </a:r>
          </a:p>
        </p:txBody>
      </p:sp>
    </p:spTree>
    <p:extLst>
      <p:ext uri="{BB962C8B-B14F-4D97-AF65-F5344CB8AC3E}">
        <p14:creationId xmlns:p14="http://schemas.microsoft.com/office/powerpoint/2010/main" val="1859597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Technologie stack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5222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A0C7678-1E97-4FDD-BAD1-7AA0C754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9</a:t>
            </a:fld>
            <a:endParaRPr lang="nl-BE" noProof="0" dirty="0"/>
          </a:p>
        </p:txBody>
      </p:sp>
      <p:pic>
        <p:nvPicPr>
          <p:cNvPr id="1026" name="Picture 2" descr="https://i.imgur.com/PJoPT2s.png">
            <a:extLst>
              <a:ext uri="{FF2B5EF4-FFF2-40B4-BE49-F238E27FC236}">
                <a16:creationId xmlns:a16="http://schemas.microsoft.com/office/drawing/2014/main" id="{DE604E99-C64B-43DE-AC2B-CBA988662C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82" y="1000125"/>
            <a:ext cx="11636080" cy="826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D19853D8-24D4-4E83-893B-BA93A3FDC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3" y="136525"/>
            <a:ext cx="15705137" cy="863600"/>
          </a:xfrm>
        </p:spPr>
        <p:txBody>
          <a:bodyPr/>
          <a:lstStyle/>
          <a:p>
            <a:r>
              <a:rPr lang="nl-BE" dirty="0"/>
              <a:t>MEAN-stack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792022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Universiteit Gent">
      <a:dk1>
        <a:sysClr val="windowText" lastClr="000000"/>
      </a:dk1>
      <a:lt1>
        <a:sysClr val="window" lastClr="FFFFFF"/>
      </a:lt1>
      <a:dk2>
        <a:srgbClr val="1E64C8"/>
      </a:dk2>
      <a:lt2>
        <a:srgbClr val="FFD200"/>
      </a:lt2>
      <a:accent1>
        <a:srgbClr val="1E64C8"/>
      </a:accent1>
      <a:accent2>
        <a:srgbClr val="FFD2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headEnd type="triangl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25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-NL-EA_1_0_13.potx" id="{5F6C1209-3523-440E-8533-DCE97EC5C651}" vid="{6C779022-81AC-4A5D-B0C5-44F49FEE6A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presentatie_sprint2</Template>
  <TotalTime>644</TotalTime>
  <Words>244</Words>
  <Application>Microsoft Office PowerPoint</Application>
  <PresentationFormat>Aangepast</PresentationFormat>
  <Paragraphs>105</Paragraphs>
  <Slides>25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Kantoorthema</vt:lpstr>
      <vt:lpstr>Path planner voor inventaris met autonome drone</vt:lpstr>
      <vt:lpstr>Backlog</vt:lpstr>
      <vt:lpstr>Originele Backlog</vt:lpstr>
      <vt:lpstr>implementatie</vt:lpstr>
      <vt:lpstr>UI/UX</vt:lpstr>
      <vt:lpstr>Simulator Prototype </vt:lpstr>
      <vt:lpstr>eindresultaat</vt:lpstr>
      <vt:lpstr>Technologie stack</vt:lpstr>
      <vt:lpstr>MEAN-stack</vt:lpstr>
      <vt:lpstr>uitbreidingen</vt:lpstr>
      <vt:lpstr>Technologieën</vt:lpstr>
      <vt:lpstr>Leaflet</vt:lpstr>
      <vt:lpstr>mqtt</vt:lpstr>
      <vt:lpstr>Node-RED</vt:lpstr>
      <vt:lpstr>Pathfinding</vt:lpstr>
      <vt:lpstr>Dijkstra</vt:lpstr>
      <vt:lpstr>Dijkstra in de praktijk</vt:lpstr>
      <vt:lpstr>Dijkstra</vt:lpstr>
      <vt:lpstr>A*</vt:lpstr>
      <vt:lpstr>Knopen reduceren</vt:lpstr>
      <vt:lpstr>Features</vt:lpstr>
      <vt:lpstr>Kaarten interactief ontwerpen</vt:lpstr>
      <vt:lpstr>Vliegpaden valideren &amp; corrigeren</vt:lpstr>
      <vt:lpstr>Producten scannen met oriëntatie</vt:lpstr>
      <vt:lpstr>PowerPoint-presentatie</vt:lpstr>
    </vt:vector>
  </TitlesOfParts>
  <Company>UGent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planner voor inventaris met autonome drone</dc:title>
  <dc:creator>Wouter Stemgée</dc:creator>
  <cp:lastModifiedBy>Wouter Stemgée</cp:lastModifiedBy>
  <cp:revision>160</cp:revision>
  <dcterms:created xsi:type="dcterms:W3CDTF">2019-04-18T16:27:40Z</dcterms:created>
  <dcterms:modified xsi:type="dcterms:W3CDTF">2019-05-15T15:29:32Z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Ghent University</vt:lpwstr>
  </property>
  <property fmtid="{D5CDD505-2E9C-101B-9397-08002B2CF9AE}" pid="3" name="Version">
    <vt:lpwstr>1.0</vt:lpwstr>
  </property>
  <property fmtid="{D5CDD505-2E9C-101B-9397-08002B2CF9AE}" pid="4" name="Date">
    <vt:filetime>2016-09-20T22:00:00Z</vt:filetime>
  </property>
  <property fmtid="{D5CDD505-2E9C-101B-9397-08002B2CF9AE}" pid="5" name="Build">
    <vt:lpwstr>13</vt:lpwstr>
  </property>
  <property fmtid="{D5CDD505-2E9C-101B-9397-08002B2CF9AE}" pid="6" name="Cmt 1">
    <vt:lpwstr>create</vt:lpwstr>
  </property>
  <property fmtid="{D5CDD505-2E9C-101B-9397-08002B2CF9AE}" pid="7" name="Cmt 2">
    <vt:lpwstr>1st draft</vt:lpwstr>
  </property>
  <property fmtid="{D5CDD505-2E9C-101B-9397-08002B2CF9AE}" pid="8" name="Cmt 3">
    <vt:lpwstr>Corporate splitt off</vt:lpwstr>
  </property>
  <property fmtid="{D5CDD505-2E9C-101B-9397-08002B2CF9AE}" pid="9" name="Cmt 4">
    <vt:lpwstr>2nd draft</vt:lpwstr>
  </property>
  <property fmtid="{D5CDD505-2E9C-101B-9397-08002B2CF9AE}" pid="10" name="Cmt 4A">
    <vt:lpwstr>copy of UK version translated to NL</vt:lpwstr>
  </property>
  <property fmtid="{D5CDD505-2E9C-101B-9397-08002B2CF9AE}" pid="11" name="Cmt 5">
    <vt:lpwstr>set text box and shape defaults</vt:lpwstr>
  </property>
  <property fmtid="{D5CDD505-2E9C-101B-9397-08002B2CF9AE}" pid="12" name="Cmt 6">
    <vt:lpwstr>closing slide acc. to letter</vt:lpwstr>
  </property>
  <property fmtid="{D5CDD505-2E9C-101B-9397-08002B2CF9AE}" pid="13" name="Cmt 7">
    <vt:lpwstr>logo opening slide sharpened</vt:lpwstr>
  </property>
  <property fmtid="{D5CDD505-2E9C-101B-9397-08002B2CF9AE}" pid="14" name="Cmt 8">
    <vt:lpwstr>split variable and fixed data in contact data; lang to NL-BE</vt:lpwstr>
  </property>
  <property fmtid="{D5CDD505-2E9C-101B-9397-08002B2CF9AE}" pid="15" name="Cmt 9">
    <vt:lpwstr>comments 19-9-2016</vt:lpwstr>
  </property>
  <property fmtid="{D5CDD505-2E9C-101B-9397-08002B2CF9AE}" pid="16" name="Cmt 10">
    <vt:lpwstr>social media redesigned</vt:lpwstr>
  </property>
  <property fmtid="{D5CDD505-2E9C-101B-9397-08002B2CF9AE}" pid="17" name="Cmt 11">
    <vt:lpwstr>Title Slide renamed to TitleSlide</vt:lpwstr>
  </property>
  <property fmtid="{D5CDD505-2E9C-101B-9397-08002B2CF9AE}" pid="18" name="Cmt 12">
    <vt:lpwstr>Title and text size</vt:lpwstr>
  </property>
  <property fmtid="{D5CDD505-2E9C-101B-9397-08002B2CF9AE}" pid="19" name="Cmt 13">
    <vt:lpwstr>socmed pictos &gt; normal view</vt:lpwstr>
  </property>
</Properties>
</file>